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7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308" r:id="rId9"/>
    <p:sldId id="272" r:id="rId10"/>
    <p:sldId id="273" r:id="rId11"/>
    <p:sldId id="274" r:id="rId12"/>
    <p:sldId id="265" r:id="rId13"/>
    <p:sldId id="275" r:id="rId14"/>
    <p:sldId id="276" r:id="rId15"/>
    <p:sldId id="278" r:id="rId16"/>
    <p:sldId id="279" r:id="rId17"/>
    <p:sldId id="280" r:id="rId18"/>
    <p:sldId id="277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5" r:id="rId43"/>
    <p:sldId id="304" r:id="rId44"/>
    <p:sldId id="306" r:id="rId45"/>
    <p:sldId id="307" r:id="rId46"/>
    <p:sldId id="264" r:id="rId47"/>
    <p:sldId id="258" r:id="rId48"/>
    <p:sldId id="259" r:id="rId49"/>
    <p:sldId id="260" r:id="rId50"/>
    <p:sldId id="261" r:id="rId51"/>
    <p:sldId id="262" r:id="rId52"/>
    <p:sldId id="263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2E9571-8662-477B-9A61-C0FBE45C5394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18FABF-B12C-401E-A43A-36CC362623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8FABF-B12C-401E-A43A-36CC3626234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C72-6E8D-4D41-BB15-117257020C27}" type="datetimeFigureOut">
              <a:rPr lang="ar-SA" smtClean="0"/>
              <a:pPr/>
              <a:t>21/01/1441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396044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/>
              <a:t>Carbonate Depositional     Environments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692696"/>
            <a:ext cx="3600400" cy="1431161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900" dirty="0"/>
              <a:t>Modern Carbonates: Obligatory Reading</a:t>
            </a:r>
          </a:p>
          <a:p>
            <a:pPr algn="l"/>
            <a:r>
              <a:rPr lang="en-US" sz="2900" dirty="0"/>
              <a:t> </a:t>
            </a:r>
            <a:endParaRPr lang="ar-SA" sz="2900" dirty="0"/>
          </a:p>
        </p:txBody>
      </p:sp>
      <p:sp>
        <p:nvSpPr>
          <p:cNvPr id="3" name="مستطيل 2"/>
          <p:cNvSpPr/>
          <p:nvPr/>
        </p:nvSpPr>
        <p:spPr>
          <a:xfrm>
            <a:off x="467544" y="2276872"/>
            <a:ext cx="5688632" cy="175432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700" dirty="0"/>
              <a:t>There is a wealth of well-written reviews and concise </a:t>
            </a:r>
          </a:p>
          <a:p>
            <a:pPr algn="l"/>
            <a:r>
              <a:rPr lang="en-US" sz="2700" dirty="0"/>
              <a:t>updated syntheses of modem carbonate sediments</a:t>
            </a:r>
            <a:endParaRPr lang="ar-SA" sz="2700" dirty="0"/>
          </a:p>
        </p:txBody>
      </p:sp>
      <p:sp>
        <p:nvSpPr>
          <p:cNvPr id="4" name="مستطيل 3"/>
          <p:cNvSpPr/>
          <p:nvPr/>
        </p:nvSpPr>
        <p:spPr>
          <a:xfrm>
            <a:off x="395536" y="4221088"/>
            <a:ext cx="7128792" cy="2215991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300" dirty="0"/>
              <a:t>The strength of these </a:t>
            </a:r>
          </a:p>
          <a:p>
            <a:pPr algn="l"/>
            <a:r>
              <a:rPr lang="en-US" sz="2300" dirty="0"/>
              <a:t>papers is that they outline the main criteria of recent </a:t>
            </a:r>
          </a:p>
          <a:p>
            <a:pPr algn="l"/>
            <a:r>
              <a:rPr lang="en-US" sz="2300" dirty="0"/>
              <a:t>marine and non-marine carbonates and their major con- </a:t>
            </a:r>
          </a:p>
          <a:p>
            <a:pPr algn="l"/>
            <a:r>
              <a:rPr lang="en-US" sz="2300" dirty="0" err="1"/>
              <a:t>trols</a:t>
            </a:r>
            <a:r>
              <a:rPr lang="en-US" sz="2300" dirty="0"/>
              <a:t> in the context of interpreting ancient carbonate </a:t>
            </a:r>
          </a:p>
          <a:p>
            <a:pPr algn="l"/>
            <a:r>
              <a:rPr lang="en-US" sz="2300" dirty="0"/>
              <a:t>rocks.</a:t>
            </a:r>
            <a:endParaRPr lang="ar-SA" sz="23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88840"/>
            <a:ext cx="8208912" cy="3662541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900" dirty="0"/>
              <a:t>The information included in these fundamental </a:t>
            </a:r>
          </a:p>
          <a:p>
            <a:pPr algn="l"/>
            <a:r>
              <a:rPr lang="en-US" sz="2900" dirty="0"/>
              <a:t>texts is crucial for </a:t>
            </a:r>
            <a:r>
              <a:rPr lang="en-US" sz="2900" dirty="0" err="1"/>
              <a:t>microfacies</a:t>
            </a:r>
            <a:r>
              <a:rPr lang="en-US" sz="2900" dirty="0"/>
              <a:t> analyses. The 'Micro- </a:t>
            </a:r>
          </a:p>
          <a:p>
            <a:pPr algn="l"/>
            <a:r>
              <a:rPr lang="en-US" sz="2900" dirty="0" err="1"/>
              <a:t>facies</a:t>
            </a:r>
            <a:r>
              <a:rPr lang="en-US" sz="2900" dirty="0"/>
              <a:t> of Carbonate Rocks' does not intend to </a:t>
            </a:r>
            <a:r>
              <a:rPr lang="en-US" sz="2900" dirty="0" err="1"/>
              <a:t>dupli</a:t>
            </a:r>
            <a:r>
              <a:rPr lang="en-US" sz="2900" dirty="0"/>
              <a:t>- </a:t>
            </a:r>
          </a:p>
          <a:p>
            <a:pPr algn="l"/>
            <a:r>
              <a:rPr lang="en-US" sz="2900" dirty="0" err="1"/>
              <a:t>cate</a:t>
            </a:r>
            <a:r>
              <a:rPr lang="en-US" sz="2900" dirty="0"/>
              <a:t> this information, but focuses on those data which </a:t>
            </a:r>
          </a:p>
          <a:p>
            <a:pPr algn="l"/>
            <a:r>
              <a:rPr lang="en-US" sz="2900" dirty="0"/>
              <a:t>are specifically relevant for </a:t>
            </a:r>
            <a:r>
              <a:rPr lang="en-US" sz="2900" dirty="0" err="1"/>
              <a:t>microfacies</a:t>
            </a:r>
            <a:r>
              <a:rPr lang="en-US" sz="2900" dirty="0"/>
              <a:t> studies.</a:t>
            </a:r>
            <a:endParaRPr lang="ar-SA" sz="29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31683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* Carbonate Sedimentation In Marine Environment Based On Biological ,</a:t>
            </a:r>
            <a:r>
              <a:rPr lang="en-US" sz="3600" b="1" dirty="0" err="1">
                <a:solidFill>
                  <a:srgbClr val="FFFF00"/>
                </a:solidFill>
              </a:rPr>
              <a:t>Oceanographical</a:t>
            </a:r>
            <a:r>
              <a:rPr lang="en-US" sz="3600" b="1" dirty="0">
                <a:solidFill>
                  <a:srgbClr val="FFFF00"/>
                </a:solidFill>
              </a:rPr>
              <a:t>  and Topographical Criteria. </a:t>
            </a:r>
            <a:endParaRPr lang="ar-SA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053956" cy="43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123728" y="908720"/>
            <a:ext cx="5040560" cy="1046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100" dirty="0"/>
              <a:t>Settings of carbonate depositional environments</a:t>
            </a:r>
            <a:endParaRPr lang="ar-SA" sz="31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66967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Carbonate Sediments Originate </a:t>
            </a:r>
          </a:p>
          <a:p>
            <a:pPr algn="ctr"/>
            <a:r>
              <a:rPr lang="en-US" sz="3600" dirty="0"/>
              <a:t>on Land and in the Sea</a:t>
            </a:r>
            <a:endParaRPr lang="ar-SA" sz="3600" dirty="0"/>
          </a:p>
        </p:txBody>
      </p:sp>
      <p:sp>
        <p:nvSpPr>
          <p:cNvPr id="3" name="مستطيل 2"/>
          <p:cNvSpPr/>
          <p:nvPr/>
        </p:nvSpPr>
        <p:spPr>
          <a:xfrm>
            <a:off x="971600" y="2420888"/>
            <a:ext cx="66967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Classification of Marine </a:t>
            </a:r>
          </a:p>
          <a:p>
            <a:pPr algn="ctr"/>
            <a:r>
              <a:rPr lang="en-US" sz="3600" dirty="0"/>
              <a:t>Environments</a:t>
            </a:r>
            <a:endParaRPr lang="ar-SA" sz="3600" dirty="0"/>
          </a:p>
        </p:txBody>
      </p:sp>
      <p:sp>
        <p:nvSpPr>
          <p:cNvPr id="4" name="مستطيل 3"/>
          <p:cNvSpPr/>
          <p:nvPr/>
        </p:nvSpPr>
        <p:spPr>
          <a:xfrm>
            <a:off x="1115616" y="4005064"/>
            <a:ext cx="6768752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Boundary Levels</a:t>
            </a:r>
            <a:endParaRPr lang="ar-SA" sz="4000" dirty="0"/>
          </a:p>
        </p:txBody>
      </p:sp>
      <p:sp>
        <p:nvSpPr>
          <p:cNvPr id="5" name="مستطيل 4"/>
          <p:cNvSpPr/>
          <p:nvPr/>
        </p:nvSpPr>
        <p:spPr>
          <a:xfrm>
            <a:off x="899592" y="5157192"/>
            <a:ext cx="69750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/>
              <a:t>Vertical and Horizontal </a:t>
            </a:r>
            <a:r>
              <a:rPr lang="en-US" sz="3600" dirty="0" err="1"/>
              <a:t>Zonations</a:t>
            </a:r>
            <a:endParaRPr lang="ar-SA" sz="3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908720"/>
            <a:ext cx="424507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/>
              <a:t>Vertical </a:t>
            </a:r>
            <a:r>
              <a:rPr lang="en-US" sz="4000" dirty="0" err="1"/>
              <a:t>Zonations</a:t>
            </a:r>
            <a:endParaRPr lang="ar-SA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7337778" cy="21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12" y="1700808"/>
            <a:ext cx="76423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836712"/>
            <a:ext cx="44713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/>
              <a:t>Horizontal </a:t>
            </a:r>
            <a:r>
              <a:rPr lang="en-US" sz="3600" dirty="0" err="1"/>
              <a:t>Zonations</a:t>
            </a:r>
            <a:endParaRPr lang="ar-S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2" y="1611616"/>
            <a:ext cx="8479981" cy="45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06" y="1197372"/>
            <a:ext cx="8832081" cy="47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8" y="-54888"/>
            <a:ext cx="9162058" cy="53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1115616" y="5373216"/>
            <a:ext cx="65527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Marine depositional </a:t>
            </a:r>
          </a:p>
          <a:p>
            <a:pPr algn="ctr"/>
            <a:r>
              <a:rPr lang="en-US" sz="2400" dirty="0"/>
              <a:t>environments. Modified from </a:t>
            </a:r>
          </a:p>
          <a:p>
            <a:pPr algn="ctr"/>
            <a:r>
              <a:rPr lang="en-US" sz="2400" dirty="0"/>
              <a:t>Kennett (1982). </a:t>
            </a:r>
            <a:endParaRPr lang="ar-SA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980728"/>
            <a:ext cx="68945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Non-Marine Carbonate Environments</a:t>
            </a:r>
            <a:endParaRPr lang="ar-S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30" y="1700808"/>
            <a:ext cx="8495550" cy="5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130534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Knowing where modem carbonates occur, what they </a:t>
            </a:r>
          </a:p>
          <a:p>
            <a:pPr algn="l"/>
            <a:r>
              <a:rPr lang="en-US" sz="2800" dirty="0"/>
              <a:t>are composed of, and what their controls are is </a:t>
            </a:r>
            <a:r>
              <a:rPr lang="en-US" sz="2800" dirty="0" err="1"/>
              <a:t>essen</a:t>
            </a:r>
            <a:r>
              <a:rPr lang="en-US" sz="2800" dirty="0"/>
              <a:t>- </a:t>
            </a:r>
          </a:p>
          <a:p>
            <a:pPr algn="l"/>
            <a:r>
              <a:rPr lang="en-US" sz="2800" dirty="0" err="1"/>
              <a:t>tial</a:t>
            </a:r>
            <a:r>
              <a:rPr lang="en-US" sz="2800" dirty="0"/>
              <a:t> for evaluating </a:t>
            </a:r>
            <a:r>
              <a:rPr lang="en-US" sz="2800" dirty="0" err="1"/>
              <a:t>microfacies</a:t>
            </a:r>
            <a:r>
              <a:rPr lang="en-US" sz="2800" dirty="0"/>
              <a:t> data. The objectives of </a:t>
            </a:r>
          </a:p>
          <a:p>
            <a:pPr algn="l"/>
            <a:r>
              <a:rPr lang="en-US" sz="2800" dirty="0"/>
              <a:t>this chapter are to summarize the settings and environ- </a:t>
            </a:r>
          </a:p>
          <a:p>
            <a:pPr algn="l"/>
            <a:r>
              <a:rPr lang="en-US" sz="2800" dirty="0" err="1"/>
              <a:t>ments</a:t>
            </a:r>
            <a:r>
              <a:rPr lang="en-US" sz="2800" dirty="0"/>
              <a:t> in which carbonate sediments are formed and to </a:t>
            </a:r>
          </a:p>
          <a:p>
            <a:pPr algn="l"/>
            <a:r>
              <a:rPr lang="en-US" sz="2800" dirty="0"/>
              <a:t>document which classifications are used for </a:t>
            </a:r>
            <a:r>
              <a:rPr lang="en-US" sz="2800" dirty="0" err="1"/>
              <a:t>differenti</a:t>
            </a:r>
            <a:r>
              <a:rPr lang="en-US" sz="2800" dirty="0"/>
              <a:t>- </a:t>
            </a:r>
          </a:p>
          <a:p>
            <a:pPr algn="l"/>
            <a:r>
              <a:rPr lang="en-US" sz="2800" dirty="0" err="1"/>
              <a:t>ating</a:t>
            </a:r>
            <a:r>
              <a:rPr lang="en-US" sz="2800" dirty="0"/>
              <a:t> these environments. Emphasis is placed on the </a:t>
            </a:r>
          </a:p>
          <a:p>
            <a:pPr algn="l"/>
            <a:r>
              <a:rPr lang="en-US" sz="2800" dirty="0"/>
              <a:t>definitions of terms.</a:t>
            </a:r>
            <a:endParaRPr lang="ar-SA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196752"/>
            <a:ext cx="684076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Pedogenic</a:t>
            </a:r>
            <a:r>
              <a:rPr lang="en-US" sz="2800" dirty="0"/>
              <a:t> Carbonates, </a:t>
            </a:r>
            <a:r>
              <a:rPr lang="en-US" sz="2800" dirty="0" err="1"/>
              <a:t>Paleosols</a:t>
            </a:r>
            <a:r>
              <a:rPr lang="en-US" sz="2800" dirty="0"/>
              <a:t>, and </a:t>
            </a:r>
          </a:p>
          <a:p>
            <a:pPr algn="ctr"/>
            <a:r>
              <a:rPr lang="en-US" sz="2800" dirty="0" err="1"/>
              <a:t>CalichelCalcretes</a:t>
            </a:r>
            <a:endParaRPr lang="ar-S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2" y="2947987"/>
            <a:ext cx="9042198" cy="33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78" y="908720"/>
            <a:ext cx="9170777" cy="43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74" y="5445224"/>
            <a:ext cx="8206824" cy="5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2441" y="836712"/>
            <a:ext cx="505856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/>
              <a:t>Palustrine</a:t>
            </a:r>
            <a:r>
              <a:rPr lang="en-US" sz="4000" dirty="0"/>
              <a:t> Carbonates</a:t>
            </a:r>
            <a:endParaRPr lang="ar-SA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97" y="1988840"/>
            <a:ext cx="88241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836712"/>
            <a:ext cx="8290090" cy="646331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3600" dirty="0"/>
              <a:t>Cave Carbonates, </a:t>
            </a:r>
            <a:r>
              <a:rPr lang="en-US" sz="3600" dirty="0" err="1"/>
              <a:t>Speleothems</a:t>
            </a:r>
            <a:r>
              <a:rPr lang="en-US" sz="3600" dirty="0"/>
              <a:t> and </a:t>
            </a:r>
            <a:r>
              <a:rPr lang="en-US" sz="3600" dirty="0" err="1"/>
              <a:t>Karst</a:t>
            </a:r>
            <a:endParaRPr lang="ar-SA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64479" cy="42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51720" y="836712"/>
            <a:ext cx="335213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Eolian</a:t>
            </a:r>
            <a:r>
              <a:rPr lang="en-US" sz="3200" dirty="0"/>
              <a:t> Carbonate</a:t>
            </a:r>
            <a:endParaRPr lang="ar-SA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51720" y="980728"/>
            <a:ext cx="3512052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/>
              <a:t>Glacial Carbonates</a:t>
            </a:r>
            <a:endParaRPr lang="ar-SA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7888"/>
            <a:ext cx="9144000" cy="446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908720"/>
            <a:ext cx="5544616" cy="954107"/>
          </a:xfrm>
          <a:prstGeom prst="rect">
            <a:avLst/>
          </a:prstGeom>
          <a:solidFill>
            <a:srgbClr val="7030A0">
              <a:alpha val="2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Travertine, Calcareous </a:t>
            </a:r>
            <a:r>
              <a:rPr lang="en-US" sz="2800" dirty="0" err="1"/>
              <a:t>Tufa</a:t>
            </a:r>
            <a:r>
              <a:rPr lang="en-US" sz="2800" dirty="0"/>
              <a:t> and </a:t>
            </a:r>
          </a:p>
          <a:p>
            <a:pPr algn="ctr"/>
            <a:r>
              <a:rPr lang="en-US" sz="2800" dirty="0"/>
              <a:t>Calcareous </a:t>
            </a:r>
            <a:r>
              <a:rPr lang="en-US" sz="2800" dirty="0" err="1"/>
              <a:t>Sinte</a:t>
            </a:r>
            <a:endParaRPr lang="ar-S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8258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764704"/>
            <a:ext cx="602427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600" dirty="0" err="1"/>
              <a:t>Lacustrine</a:t>
            </a:r>
            <a:r>
              <a:rPr lang="en-US" sz="3600" dirty="0"/>
              <a:t> Carbonates: Lakes</a:t>
            </a:r>
            <a:endParaRPr lang="ar-SA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32856"/>
            <a:ext cx="884988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692696"/>
            <a:ext cx="3899144" cy="646331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txBody>
          <a:bodyPr wrap="none">
            <a:spAutoFit/>
          </a:bodyPr>
          <a:lstStyle/>
          <a:p>
            <a:r>
              <a:rPr lang="en-US" sz="3600" dirty="0"/>
              <a:t>Fluvial Carbonates</a:t>
            </a:r>
            <a:endParaRPr lang="ar-SA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708920"/>
            <a:ext cx="8784976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Microfacies analysis of carbonate rocks requires a knowledge of modern carbonates </a:t>
            </a:r>
          </a:p>
          <a:p>
            <a:pPr algn="l"/>
            <a:r>
              <a:rPr lang="en-US" sz="3200" b="1" dirty="0"/>
              <a:t>and an understanding of biological and </a:t>
            </a:r>
          </a:p>
          <a:p>
            <a:pPr algn="l"/>
            <a:r>
              <a:rPr lang="en-US" sz="3200" b="1" dirty="0"/>
              <a:t>geological changes during earth </a:t>
            </a:r>
          </a:p>
          <a:p>
            <a:pPr algn="l"/>
            <a:r>
              <a:rPr lang="en-US" sz="3200" b="1" dirty="0"/>
              <a:t>history.</a:t>
            </a:r>
            <a:endParaRPr lang="ar-SA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2627784" y="1052736"/>
            <a:ext cx="331026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/>
              <a:t>Introduction</a:t>
            </a:r>
            <a:endParaRPr lang="ar-SA" sz="44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836712"/>
            <a:ext cx="8280920" cy="138499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Transitional Marginal-Marine </a:t>
            </a:r>
          </a:p>
          <a:p>
            <a:pPr algn="l"/>
            <a:r>
              <a:rPr lang="en-US" sz="2800" dirty="0"/>
              <a:t>Environments: Shorelines and </a:t>
            </a:r>
            <a:r>
              <a:rPr lang="en-US" sz="2800" dirty="0" err="1"/>
              <a:t>Peritidal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Sediments</a:t>
            </a:r>
            <a:endParaRPr lang="ar-SA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4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692696"/>
            <a:ext cx="6552728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Beach (Foreshore), Barriers and </a:t>
            </a:r>
          </a:p>
          <a:p>
            <a:pPr algn="ctr"/>
            <a:r>
              <a:rPr lang="en-US" sz="2800" dirty="0"/>
              <a:t>Coastal Lagoons</a:t>
            </a:r>
            <a:endParaRPr lang="ar-SA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3"/>
            <a:ext cx="9144000" cy="49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908720"/>
            <a:ext cx="4291111" cy="584775"/>
          </a:xfrm>
          <a:prstGeom prst="rect">
            <a:avLst/>
          </a:prstGeom>
          <a:solidFill>
            <a:srgbClr val="92D050">
              <a:alpha val="58000"/>
            </a:srgbClr>
          </a:solidFill>
        </p:spPr>
        <p:txBody>
          <a:bodyPr wrap="none">
            <a:spAutoFit/>
          </a:bodyPr>
          <a:lstStyle/>
          <a:p>
            <a:r>
              <a:rPr lang="en-US" sz="3200" dirty="0" err="1"/>
              <a:t>Peritidal</a:t>
            </a:r>
            <a:r>
              <a:rPr lang="en-US" sz="3200" dirty="0"/>
              <a:t> Environments</a:t>
            </a:r>
            <a:endParaRPr lang="ar-SA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5"/>
            <a:ext cx="9144000" cy="49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7664" y="764704"/>
            <a:ext cx="604867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Shallow-Marine Sedimentary </a:t>
            </a:r>
          </a:p>
          <a:p>
            <a:pPr algn="ctr"/>
            <a:r>
              <a:rPr lang="en-US" sz="2800" dirty="0"/>
              <a:t>Environments: 'Shallow' and 'Deep'</a:t>
            </a:r>
            <a:endParaRPr lang="ar-SA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31" y="1772816"/>
            <a:ext cx="88315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64" y="745351"/>
            <a:ext cx="8640716" cy="57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764704"/>
            <a:ext cx="7056784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Pericontinental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Epicontinental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Shallow Seas</a:t>
            </a:r>
            <a:endParaRPr lang="ar-SA" sz="3600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836712"/>
            <a:ext cx="8424936" cy="1200329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Carbonate Shelves, Ramps and Plat- </a:t>
            </a:r>
          </a:p>
          <a:p>
            <a:pPr algn="ctr"/>
            <a:r>
              <a:rPr lang="en-US" sz="3600" dirty="0"/>
              <a:t>forms </a:t>
            </a:r>
            <a:endParaRPr lang="ar-SA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08" y="2133599"/>
            <a:ext cx="8285948" cy="44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14" y="931127"/>
            <a:ext cx="9185014" cy="50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888"/>
            <a:ext cx="7560840" cy="68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3528" y="260648"/>
            <a:ext cx="8460201" cy="707886"/>
          </a:xfrm>
          <a:prstGeom prst="rect">
            <a:avLst/>
          </a:prstGeom>
          <a:solidFill>
            <a:srgbClr val="00B0F0">
              <a:alpha val="63000"/>
            </a:srgbClr>
          </a:solidFill>
        </p:spPr>
        <p:txBody>
          <a:bodyPr wrap="square">
            <a:spAutoFit/>
          </a:bodyPr>
          <a:lstStyle/>
          <a:p>
            <a:r>
              <a:rPr lang="en-US" sz="4000" dirty="0"/>
              <a:t> Carbonate platforms: Broad categories.</a:t>
            </a:r>
            <a:endParaRPr lang="ar-SA" sz="4000" dirty="0"/>
          </a:p>
        </p:txBody>
      </p:sp>
      <p:sp>
        <p:nvSpPr>
          <p:cNvPr id="6" name="مستطيل 5"/>
          <p:cNvSpPr/>
          <p:nvPr/>
        </p:nvSpPr>
        <p:spPr>
          <a:xfrm>
            <a:off x="467544" y="1196752"/>
            <a:ext cx="271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Rimmed carbonate shelves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467544" y="1772816"/>
            <a:ext cx="313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Non-rimmed carbonate shelves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11560" y="2420888"/>
            <a:ext cx="18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Homoclinal</a:t>
            </a:r>
            <a:r>
              <a:rPr lang="en-US" dirty="0"/>
              <a:t> ramps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11560" y="3140968"/>
            <a:ext cx="259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Distally steepened ramps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683568" y="3861048"/>
            <a:ext cx="17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Epeiric</a:t>
            </a:r>
            <a:r>
              <a:rPr lang="en-US" dirty="0"/>
              <a:t> platforms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755576" y="4581128"/>
            <a:ext cx="193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Isolated platforms 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899592" y="5301208"/>
            <a:ext cx="148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Oceanic atolls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899592" y="6093296"/>
            <a:ext cx="20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Drowned platforms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124744"/>
            <a:ext cx="561662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Carbonates are Born not Made</a:t>
            </a:r>
            <a:endParaRPr lang="ar-SA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467544" y="2564904"/>
            <a:ext cx="7272808" cy="29238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300" dirty="0"/>
              <a:t>This simple phrase by Noel James (1979) highlights </a:t>
            </a:r>
          </a:p>
          <a:p>
            <a:pPr algn="l"/>
            <a:r>
              <a:rPr lang="en-US" sz="2300" dirty="0"/>
              <a:t>the main theme of carbonate sedimentation and the dif- </a:t>
            </a:r>
          </a:p>
          <a:p>
            <a:pPr algn="l"/>
            <a:r>
              <a:rPr lang="en-US" sz="2300" dirty="0" err="1"/>
              <a:t>ferences</a:t>
            </a:r>
            <a:r>
              <a:rPr lang="en-US" sz="2300" dirty="0"/>
              <a:t> between carbonate and </a:t>
            </a:r>
            <a:r>
              <a:rPr lang="en-US" sz="2300" dirty="0" err="1"/>
              <a:t>siliciclastic</a:t>
            </a:r>
            <a:r>
              <a:rPr lang="en-US" sz="2300" dirty="0"/>
              <a:t> sediments. </a:t>
            </a:r>
          </a:p>
          <a:p>
            <a:pPr algn="l"/>
            <a:r>
              <a:rPr lang="en-US" sz="2300" dirty="0"/>
              <a:t>Carbonates are 'born'. They originate as skeletal grains </a:t>
            </a:r>
          </a:p>
          <a:p>
            <a:pPr algn="l"/>
            <a:r>
              <a:rPr lang="en-US" sz="2300" dirty="0"/>
              <a:t>or precipitates within the depositional environment. By </a:t>
            </a:r>
          </a:p>
          <a:p>
            <a:pPr algn="l"/>
            <a:r>
              <a:rPr lang="en-US" sz="2300" dirty="0"/>
              <a:t>contrast, </a:t>
            </a:r>
            <a:r>
              <a:rPr lang="en-US" sz="2300" dirty="0" err="1"/>
              <a:t>terrigenous</a:t>
            </a:r>
            <a:r>
              <a:rPr lang="en-US" sz="2300" dirty="0"/>
              <a:t> </a:t>
            </a:r>
            <a:r>
              <a:rPr lang="en-US" sz="2300" dirty="0" err="1"/>
              <a:t>clastic</a:t>
            </a:r>
            <a:r>
              <a:rPr lang="en-US" sz="2300" dirty="0"/>
              <a:t> sediments are formed </a:t>
            </a:r>
            <a:r>
              <a:rPr lang="en-US" sz="2300" dirty="0" err="1"/>
              <a:t>pri</a:t>
            </a:r>
            <a:r>
              <a:rPr lang="en-US" sz="2300" dirty="0"/>
              <a:t>- </a:t>
            </a:r>
          </a:p>
          <a:p>
            <a:pPr algn="l"/>
            <a:r>
              <a:rPr lang="en-US" sz="2300" dirty="0" err="1"/>
              <a:t>marily</a:t>
            </a:r>
            <a:r>
              <a:rPr lang="en-US" sz="2300" dirty="0"/>
              <a:t> by the disintegration of parent rocks and are </a:t>
            </a:r>
          </a:p>
          <a:p>
            <a:pPr algn="l"/>
            <a:r>
              <a:rPr lang="en-US" sz="2300" dirty="0"/>
              <a:t>transported to the depositional environment. </a:t>
            </a:r>
            <a:endParaRPr lang="ar-SA" sz="23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260648"/>
            <a:ext cx="3744416" cy="707886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/>
              <a:t>Shelf Margins</a:t>
            </a:r>
            <a:endParaRPr lang="ar-SA" sz="4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20996" cy="186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139"/>
            <a:ext cx="8136904" cy="652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72" y="0"/>
            <a:ext cx="9015098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75656" y="57332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Generalized subdivision of carbonate ramps. Compare with Box 2.4.</a:t>
            </a:r>
            <a:endParaRPr lang="ar-SA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88640"/>
            <a:ext cx="1675139" cy="830997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txBody>
          <a:bodyPr wrap="none">
            <a:spAutoFit/>
          </a:bodyPr>
          <a:lstStyle/>
          <a:p>
            <a:r>
              <a:rPr lang="en-US" sz="4800" dirty="0"/>
              <a:t>Reefs </a:t>
            </a:r>
            <a:endParaRPr lang="ar-SA" sz="4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06" y="1402109"/>
            <a:ext cx="8397458" cy="472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0"/>
            <a:ext cx="8136904" cy="1569660"/>
          </a:xfrm>
          <a:prstGeom prst="rect">
            <a:avLst/>
          </a:prstGeom>
          <a:solidFill>
            <a:srgbClr val="FF0000">
              <a:alpha val="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Tropical and Non-Tropical Carbonates: </a:t>
            </a:r>
          </a:p>
          <a:p>
            <a:pPr algn="ctr"/>
            <a:r>
              <a:rPr lang="en-US" sz="3200" b="1" dirty="0"/>
              <a:t>Different in Composition, Controls and </a:t>
            </a:r>
          </a:p>
          <a:p>
            <a:pPr algn="ctr"/>
            <a:r>
              <a:rPr lang="en-US" sz="3200" b="1" dirty="0"/>
              <a:t>Significance</a:t>
            </a:r>
            <a:endParaRPr lang="ar-SA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539552" y="2132856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/>
              <a:t>For a long time modem shelf carbonates have been con- </a:t>
            </a:r>
          </a:p>
          <a:p>
            <a:pPr algn="l"/>
            <a:r>
              <a:rPr lang="en-US" sz="2700" dirty="0" err="1"/>
              <a:t>sidered</a:t>
            </a:r>
            <a:r>
              <a:rPr lang="en-US" sz="2700" dirty="0"/>
              <a:t> to be restricted predominantly to warm-water </a:t>
            </a:r>
          </a:p>
          <a:p>
            <a:pPr algn="l"/>
            <a:r>
              <a:rPr lang="en-US" sz="2700" dirty="0"/>
              <a:t>tropical environments. However, extensive shelf car-</a:t>
            </a:r>
            <a:endParaRPr lang="ar-SA" sz="27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340768"/>
            <a:ext cx="777686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/>
              <a:t>bonates</a:t>
            </a:r>
            <a:r>
              <a:rPr lang="en-US" sz="2500" dirty="0"/>
              <a:t> are forming in all latitudes and at warm, cool </a:t>
            </a:r>
          </a:p>
          <a:p>
            <a:pPr algn="ctr"/>
            <a:r>
              <a:rPr lang="en-US" sz="2500" dirty="0"/>
              <a:t>and cold water temperatures. Modem non-tropical car- </a:t>
            </a:r>
          </a:p>
          <a:p>
            <a:pPr algn="ctr"/>
            <a:r>
              <a:rPr lang="en-US" sz="2500" dirty="0" err="1"/>
              <a:t>bonates</a:t>
            </a:r>
            <a:r>
              <a:rPr lang="en-US" sz="2500" dirty="0"/>
              <a:t> occur in tidal flats, on shelves and platforms as </a:t>
            </a:r>
          </a:p>
          <a:p>
            <a:pPr algn="ctr"/>
            <a:r>
              <a:rPr lang="en-US" sz="2500" dirty="0"/>
              <a:t>well as in the deep sea, similar to tropical shelf carbon- </a:t>
            </a:r>
          </a:p>
          <a:p>
            <a:pPr algn="ctr"/>
            <a:r>
              <a:rPr lang="en-US" sz="2500" dirty="0" err="1"/>
              <a:t>ates</a:t>
            </a:r>
            <a:r>
              <a:rPr lang="en-US" sz="2500" dirty="0"/>
              <a:t>. Tropical carbonates are relatively well understood </a:t>
            </a:r>
          </a:p>
          <a:p>
            <a:pPr algn="ctr"/>
            <a:r>
              <a:rPr lang="en-US" sz="2500" dirty="0"/>
              <a:t>and are, therefore, discussed rather briefly in this chap- </a:t>
            </a:r>
          </a:p>
          <a:p>
            <a:pPr algn="ctr"/>
            <a:r>
              <a:rPr lang="en-US" sz="2500" dirty="0"/>
              <a:t>ter. The following text concentrates chiefly on non- </a:t>
            </a:r>
          </a:p>
          <a:p>
            <a:pPr algn="ctr"/>
            <a:r>
              <a:rPr lang="en-US" sz="2500" dirty="0"/>
              <a:t>tropical shelf and reef carbonates, because </a:t>
            </a:r>
            <a:r>
              <a:rPr lang="en-US" sz="2500" dirty="0" err="1"/>
              <a:t>microfacies</a:t>
            </a:r>
            <a:r>
              <a:rPr lang="en-US" sz="2500" dirty="0"/>
              <a:t> </a:t>
            </a:r>
          </a:p>
          <a:p>
            <a:pPr algn="ctr"/>
            <a:r>
              <a:rPr lang="en-US" sz="2500" dirty="0"/>
              <a:t>analysis will have a high potential in the future for </a:t>
            </a:r>
            <a:r>
              <a:rPr lang="en-US" sz="2500" dirty="0" err="1"/>
              <a:t>rec</a:t>
            </a:r>
            <a:r>
              <a:rPr lang="en-US" sz="2500" dirty="0"/>
              <a:t>- </a:t>
            </a:r>
          </a:p>
          <a:p>
            <a:pPr algn="ctr"/>
            <a:r>
              <a:rPr lang="en-US" sz="2500" dirty="0" err="1"/>
              <a:t>ognizing</a:t>
            </a:r>
            <a:r>
              <a:rPr lang="en-US" sz="2500" dirty="0"/>
              <a:t> and evaluating ancient temperate and cool- </a:t>
            </a:r>
          </a:p>
          <a:p>
            <a:pPr algn="ctr"/>
            <a:r>
              <a:rPr lang="en-US" sz="2500" dirty="0"/>
              <a:t>water </a:t>
            </a:r>
            <a:r>
              <a:rPr lang="en-US" sz="2500" dirty="0" err="1"/>
              <a:t>limestones</a:t>
            </a:r>
            <a:endParaRPr lang="ar-SA" sz="25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323528" y="764704"/>
            <a:ext cx="8352928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Carbonate  occur  in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Eulittoral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supralittoral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( principally in tropical and subtropical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.)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Sublittoral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(in water depth approximately between (20-200 m) (shelf and shelf margin)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3- deep sea (down to the calcite compensation depth between 4000- 5000 m  (primarily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planktonic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sedimentation 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3797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oceanographical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classification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715140" y="3228536"/>
            <a:ext cx="1672956" cy="7719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chart</a:t>
            </a:r>
          </a:p>
        </p:txBody>
      </p:sp>
      <p:pic>
        <p:nvPicPr>
          <p:cNvPr id="1026" name="Picture 2" descr="C:\Users\mazin\Documents\Lectures  ( 301-316 )\316 - lectures\ملزمة سحنات\Firas toma Scans\ملزمة السحنات الدقيقه\scan0003.jpg"/>
          <p:cNvPicPr>
            <a:picLocks noChangeAspect="1" noChangeArrowheads="1"/>
          </p:cNvPicPr>
          <p:nvPr/>
        </p:nvPicPr>
        <p:blipFill>
          <a:blip r:embed="rId2" cstate="print"/>
          <a:srcRect l="4391" t="-2083" r="-2452" b="51041"/>
          <a:stretch>
            <a:fillRect/>
          </a:stretch>
        </p:blipFill>
        <p:spPr bwMode="auto">
          <a:xfrm>
            <a:off x="0" y="981580"/>
            <a:ext cx="9144000" cy="587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كعب 2"/>
          <p:cNvSpPr/>
          <p:nvPr/>
        </p:nvSpPr>
        <p:spPr>
          <a:xfrm>
            <a:off x="357158" y="214290"/>
            <a:ext cx="8215370" cy="114300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0">
              <a:buFont typeface="Courier New" pitchFamily="49" charset="0"/>
              <a:buChar char="o"/>
            </a:pPr>
            <a:r>
              <a:rPr lang="en-US" sz="2800" b="1" dirty="0">
                <a:solidFill>
                  <a:prstClr val="black"/>
                </a:solidFill>
              </a:rPr>
              <a:t>Setting of carbonate depositional environments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86050" y="2571744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err="1">
                <a:solidFill>
                  <a:srgbClr val="FF0000"/>
                </a:solidFill>
              </a:rPr>
              <a:t>Carboate</a:t>
            </a:r>
            <a:r>
              <a:rPr lang="en-US" sz="2800" b="1" dirty="0">
                <a:solidFill>
                  <a:srgbClr val="FF0000"/>
                </a:solidFill>
              </a:rPr>
              <a:t>  Sedimentation </a:t>
            </a:r>
            <a:r>
              <a:rPr lang="en-US" sz="2800" b="1" dirty="0" err="1">
                <a:solidFill>
                  <a:srgbClr val="FF0000"/>
                </a:solidFill>
              </a:rPr>
              <a:t>Env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71406" y="285728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err="1">
                <a:solidFill>
                  <a:srgbClr val="FFFF00"/>
                </a:solidFill>
              </a:rPr>
              <a:t>Eulittoral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5902488" y="457192"/>
            <a:ext cx="2741478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Sublittoral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5899440" y="4748234"/>
            <a:ext cx="2815964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Lake &amp; terrestrial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42844" y="4714884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rgbClr val="FFFF00"/>
                </a:solidFill>
              </a:rPr>
              <a:t>Deep Sea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5786446" y="214311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2071670" y="200024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2143108" y="414338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5786446" y="414338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772816"/>
            <a:ext cx="8064896" cy="4324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500" dirty="0"/>
              <a:t>Shallow-marine carbonate depositional systems dif- </a:t>
            </a:r>
          </a:p>
          <a:p>
            <a:pPr algn="l"/>
            <a:r>
              <a:rPr lang="en-US" sz="2500" dirty="0" err="1"/>
              <a:t>fer</a:t>
            </a:r>
            <a:r>
              <a:rPr lang="en-US" sz="2500" dirty="0"/>
              <a:t> fundamentally from </a:t>
            </a:r>
            <a:r>
              <a:rPr lang="en-US" sz="2500" dirty="0" err="1"/>
              <a:t>siliciclastic</a:t>
            </a:r>
            <a:r>
              <a:rPr lang="en-US" sz="2500" dirty="0"/>
              <a:t> depositional sys- </a:t>
            </a:r>
          </a:p>
          <a:p>
            <a:pPr algn="l"/>
            <a:r>
              <a:rPr lang="en-US" sz="2500" dirty="0" err="1"/>
              <a:t>tems</a:t>
            </a:r>
            <a:r>
              <a:rPr lang="en-US" sz="2500" dirty="0"/>
              <a:t> in their intrinsic controls, i.e. the growth potential </a:t>
            </a:r>
          </a:p>
          <a:p>
            <a:pPr algn="l"/>
            <a:r>
              <a:rPr lang="en-US" sz="2500" dirty="0"/>
              <a:t>including the 'aggregation potential' (the ability to grow </a:t>
            </a:r>
          </a:p>
          <a:p>
            <a:pPr algn="l"/>
            <a:r>
              <a:rPr lang="en-US" sz="2500" dirty="0"/>
              <a:t>vertically and to track sea level) and the 'production </a:t>
            </a:r>
          </a:p>
          <a:p>
            <a:pPr algn="l"/>
            <a:r>
              <a:rPr lang="en-US" sz="2500" dirty="0"/>
              <a:t>potential' (the ability to produce and export sediment). </a:t>
            </a:r>
          </a:p>
          <a:p>
            <a:pPr algn="l"/>
            <a:r>
              <a:rPr lang="en-US" sz="2500" dirty="0"/>
              <a:t>The </a:t>
            </a:r>
            <a:r>
              <a:rPr lang="en-US" sz="2500" dirty="0" err="1"/>
              <a:t>aggradation</a:t>
            </a:r>
            <a:r>
              <a:rPr lang="en-US" sz="2500" dirty="0"/>
              <a:t> potential is critical for the history of </a:t>
            </a:r>
          </a:p>
          <a:p>
            <a:pPr algn="l"/>
            <a:r>
              <a:rPr lang="en-US" sz="2500" dirty="0"/>
              <a:t>carbonate platforms and reefs, the production potential </a:t>
            </a:r>
          </a:p>
          <a:p>
            <a:pPr algn="l"/>
            <a:r>
              <a:rPr lang="en-US" sz="2500" dirty="0"/>
              <a:t>for the </a:t>
            </a:r>
            <a:r>
              <a:rPr lang="en-US" sz="2500" dirty="0" err="1"/>
              <a:t>progradation</a:t>
            </a:r>
            <a:r>
              <a:rPr lang="en-US" sz="2500" dirty="0"/>
              <a:t> and retreat of platforms. These dif- </a:t>
            </a:r>
          </a:p>
          <a:p>
            <a:pPr algn="l"/>
            <a:r>
              <a:rPr lang="en-US" sz="2500" dirty="0" err="1"/>
              <a:t>ferences</a:t>
            </a:r>
            <a:r>
              <a:rPr lang="en-US" sz="2500" dirty="0"/>
              <a:t> are of central importance in the application of </a:t>
            </a:r>
          </a:p>
          <a:p>
            <a:pPr algn="l"/>
            <a:r>
              <a:rPr lang="en-US" sz="2500" dirty="0"/>
              <a:t>sequence </a:t>
            </a:r>
            <a:r>
              <a:rPr lang="en-US" sz="2500" dirty="0" err="1"/>
              <a:t>stratigraphy</a:t>
            </a:r>
            <a:r>
              <a:rPr lang="en-US" sz="2500" dirty="0"/>
              <a:t> to carbonates (</a:t>
            </a:r>
            <a:r>
              <a:rPr lang="en-US" sz="2500" dirty="0" err="1"/>
              <a:t>Schlager</a:t>
            </a:r>
            <a:r>
              <a:rPr lang="en-US" sz="2500" dirty="0"/>
              <a:t> 1992)</a:t>
            </a:r>
            <a:endParaRPr lang="ar-SA" sz="25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Picture\Picture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0"/>
            <a:ext cx="6857999" cy="91440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14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552004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8" name="Picture 4" descr="G:\Microsoft Clip Organizer\20AAA7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Microsoft Clip Organizer\76A49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2060848"/>
            <a:ext cx="8784976" cy="2215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3800" b="1" dirty="0">
                <a:solidFill>
                  <a:srgbClr val="FFFF00"/>
                </a:solidFill>
              </a:rPr>
              <a:t>Questions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S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1520" y="476672"/>
            <a:ext cx="8568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260648"/>
            <a:ext cx="8784976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endParaRPr lang="ar-SA" sz="21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endParaRPr lang="ar-SA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19672" y="908720"/>
            <a:ext cx="5832648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/>
              <a:t>The '</a:t>
            </a:r>
            <a:r>
              <a:rPr lang="en-US" sz="2700" dirty="0" err="1"/>
              <a:t>Sorby</a:t>
            </a:r>
            <a:r>
              <a:rPr lang="en-US" sz="2700" dirty="0"/>
              <a:t> Principle': </a:t>
            </a:r>
            <a:r>
              <a:rPr lang="en-US" sz="2700" dirty="0" err="1"/>
              <a:t>Limestones</a:t>
            </a:r>
            <a:r>
              <a:rPr lang="en-US" sz="2700" dirty="0"/>
              <a:t> are </a:t>
            </a:r>
          </a:p>
          <a:p>
            <a:pPr algn="ctr"/>
            <a:r>
              <a:rPr lang="en-US" sz="2700" dirty="0"/>
              <a:t>Predominantly Biogenic Sediments</a:t>
            </a:r>
            <a:endParaRPr lang="ar-SA" sz="2700" dirty="0"/>
          </a:p>
        </p:txBody>
      </p:sp>
      <p:sp>
        <p:nvSpPr>
          <p:cNvPr id="4" name="مستطيل 3"/>
          <p:cNvSpPr/>
          <p:nvPr/>
        </p:nvSpPr>
        <p:spPr>
          <a:xfrm>
            <a:off x="467544" y="2636912"/>
            <a:ext cx="8136904" cy="2785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Well over 90% or more of the carbonates found in mod- </a:t>
            </a:r>
          </a:p>
          <a:p>
            <a:pPr algn="ctr"/>
            <a:r>
              <a:rPr lang="en-US" sz="2500" dirty="0" err="1"/>
              <a:t>em</a:t>
            </a:r>
            <a:r>
              <a:rPr lang="en-US" sz="2500" dirty="0"/>
              <a:t> marine environments are biological in origin, i.e. </a:t>
            </a:r>
          </a:p>
          <a:p>
            <a:pPr algn="ctr"/>
            <a:r>
              <a:rPr lang="en-US" sz="2500" dirty="0"/>
              <a:t>the sediments are </a:t>
            </a:r>
            <a:r>
              <a:rPr lang="en-US" sz="2500" dirty="0" err="1"/>
              <a:t>biotically</a:t>
            </a:r>
            <a:r>
              <a:rPr lang="en-US" sz="2500" dirty="0"/>
              <a:t> induced (by an organic trig- </a:t>
            </a:r>
          </a:p>
          <a:p>
            <a:pPr algn="ctr"/>
            <a:r>
              <a:rPr lang="en-US" sz="2500" dirty="0" err="1"/>
              <a:t>ger</a:t>
            </a:r>
            <a:r>
              <a:rPr lang="en-US" sz="2500" dirty="0"/>
              <a:t>, e.g. microbial </a:t>
            </a:r>
            <a:r>
              <a:rPr lang="en-US" sz="2500" dirty="0" err="1"/>
              <a:t>micrites</a:t>
            </a:r>
            <a:r>
              <a:rPr lang="en-US" sz="2500" dirty="0"/>
              <a:t>) or </a:t>
            </a:r>
            <a:r>
              <a:rPr lang="en-US" sz="2500" dirty="0" err="1"/>
              <a:t>biotically</a:t>
            </a:r>
            <a:r>
              <a:rPr lang="en-US" sz="2500" dirty="0"/>
              <a:t> controlled </a:t>
            </a:r>
          </a:p>
          <a:p>
            <a:pPr algn="ctr"/>
            <a:r>
              <a:rPr lang="en-US" sz="2500" dirty="0"/>
              <a:t>(skeletal autotrophic and heterotrophic organisms de- </a:t>
            </a:r>
          </a:p>
          <a:p>
            <a:pPr algn="ctr"/>
            <a:r>
              <a:rPr lang="en-US" sz="2500" dirty="0" err="1"/>
              <a:t>termine</a:t>
            </a:r>
            <a:r>
              <a:rPr lang="en-US" sz="2500" dirty="0"/>
              <a:t> the composition, location and timing of car- </a:t>
            </a:r>
          </a:p>
          <a:p>
            <a:pPr algn="ctr"/>
            <a:r>
              <a:rPr lang="en-US" sz="2500" dirty="0" err="1"/>
              <a:t>bonate</a:t>
            </a:r>
            <a:r>
              <a:rPr lang="en-US" sz="2500" dirty="0"/>
              <a:t> production).</a:t>
            </a:r>
            <a:endParaRPr lang="ar-SA" sz="25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028343"/>
            <a:ext cx="8136904" cy="3554819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500" dirty="0"/>
              <a:t>Some of the '</a:t>
            </a:r>
            <a:r>
              <a:rPr lang="en-US" sz="2500" dirty="0" err="1"/>
              <a:t>abiotic</a:t>
            </a:r>
            <a:r>
              <a:rPr lang="en-US" sz="2500" dirty="0"/>
              <a:t>' carbonate pre- </a:t>
            </a:r>
          </a:p>
          <a:p>
            <a:pPr algn="l"/>
            <a:r>
              <a:rPr lang="en-US" sz="2500" dirty="0" err="1"/>
              <a:t>cipitation</a:t>
            </a:r>
            <a:r>
              <a:rPr lang="en-US" sz="2500" dirty="0"/>
              <a:t> (represented by marine cements) is also trig- </a:t>
            </a:r>
          </a:p>
          <a:p>
            <a:pPr algn="l"/>
            <a:r>
              <a:rPr lang="en-US" sz="2500" dirty="0" err="1"/>
              <a:t>gered</a:t>
            </a:r>
            <a:r>
              <a:rPr lang="en-US" sz="2500" dirty="0"/>
              <a:t> by organics or the activity of organisms. The </a:t>
            </a:r>
          </a:p>
          <a:p>
            <a:pPr algn="l"/>
            <a:r>
              <a:rPr lang="en-US" sz="2500" dirty="0"/>
              <a:t>dominant role of organisms in the formation of lime- </a:t>
            </a:r>
          </a:p>
          <a:p>
            <a:pPr algn="l"/>
            <a:r>
              <a:rPr lang="en-US" sz="2500" dirty="0"/>
              <a:t>stones was recognized as early as 1879 by Henry Clifton </a:t>
            </a:r>
          </a:p>
          <a:p>
            <a:pPr algn="l"/>
            <a:r>
              <a:rPr lang="en-US" sz="2500" dirty="0" err="1"/>
              <a:t>Sorby</a:t>
            </a:r>
            <a:r>
              <a:rPr lang="en-US" sz="2500" dirty="0"/>
              <a:t>. Studying Paleozoic, Mesozoic and Tertiary car- </a:t>
            </a:r>
          </a:p>
          <a:p>
            <a:pPr algn="l"/>
            <a:r>
              <a:rPr lang="en-US" sz="2500" dirty="0" err="1"/>
              <a:t>bonate</a:t>
            </a:r>
            <a:r>
              <a:rPr lang="en-US" sz="2500" dirty="0"/>
              <a:t> rocks in thin sections, he recognized the over- </a:t>
            </a:r>
          </a:p>
          <a:p>
            <a:pPr algn="l"/>
            <a:r>
              <a:rPr lang="en-US" sz="2500" dirty="0"/>
              <a:t>whelming abundance of fossils and their importance in </a:t>
            </a:r>
          </a:p>
          <a:p>
            <a:pPr algn="l"/>
            <a:r>
              <a:rPr lang="en-US" sz="2500" dirty="0"/>
              <a:t>the composition of carbonate sands and </a:t>
            </a:r>
            <a:r>
              <a:rPr lang="en-US" sz="2500" dirty="0" err="1"/>
              <a:t>muds</a:t>
            </a:r>
            <a:r>
              <a:rPr lang="en-US" sz="2500" dirty="0"/>
              <a:t>.</a:t>
            </a:r>
            <a:endParaRPr lang="ar-SA" sz="25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55145"/>
            <a:ext cx="8280920" cy="600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23528" y="602128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Fossiliferous</a:t>
            </a:r>
            <a:r>
              <a:rPr lang="en-US" sz="2000" b="1" dirty="0"/>
              <a:t> limestone slab from the Liberty Formation (Upper Ordovician) of Caesar Creek State Park near Waynesville, Ohio.</a:t>
            </a:r>
            <a:endParaRPr lang="ar-SA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720840"/>
            <a:ext cx="7848872" cy="3170099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The distribution and frequency of carbonate-producing organisms depend strongly on environmental factors, such as 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light, water temperature and sedimentary influx. </a:t>
            </a:r>
          </a:p>
          <a:p>
            <a:pPr algn="ctr"/>
            <a:r>
              <a:rPr lang="en-US" sz="2500" dirty="0"/>
              <a:t>These controls as well as the </a:t>
            </a:r>
            <a:r>
              <a:rPr lang="en-US" sz="2500" dirty="0" err="1"/>
              <a:t>paleoenvironmental</a:t>
            </a:r>
            <a:r>
              <a:rPr lang="en-US" sz="2500" dirty="0"/>
              <a:t> set- </a:t>
            </a:r>
          </a:p>
          <a:p>
            <a:pPr algn="ctr"/>
            <a:r>
              <a:rPr lang="en-US" sz="2500" dirty="0"/>
              <a:t>tings are reflected by </a:t>
            </a:r>
            <a:r>
              <a:rPr lang="en-US" sz="2500" dirty="0" err="1"/>
              <a:t>microfacies</a:t>
            </a:r>
            <a:r>
              <a:rPr lang="en-US" sz="2500" dirty="0"/>
              <a:t> criteria and </a:t>
            </a:r>
            <a:r>
              <a:rPr lang="en-US" sz="2500" dirty="0" err="1"/>
              <a:t>paleon</a:t>
            </a:r>
            <a:r>
              <a:rPr lang="en-US" sz="2500" dirty="0"/>
              <a:t>- </a:t>
            </a:r>
          </a:p>
          <a:p>
            <a:pPr algn="ctr"/>
            <a:r>
              <a:rPr lang="en-US" sz="2500" dirty="0" err="1"/>
              <a:t>tological</a:t>
            </a:r>
            <a:r>
              <a:rPr lang="en-US" sz="2500" dirty="0"/>
              <a:t> data.</a:t>
            </a:r>
            <a:endParaRPr lang="ar-SA" sz="25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959</Words>
  <Application>Microsoft Office PowerPoint</Application>
  <PresentationFormat>On-screen Show (4:3)</PresentationFormat>
  <Paragraphs>153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Wingdings 2</vt:lpstr>
      <vt:lpstr>سمة Office</vt:lpstr>
      <vt:lpstr>Carbonate Depositional    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oceanographical classification</vt:lpstr>
      <vt:lpstr>PowerPoint Presentation</vt:lpstr>
      <vt:lpstr>Sublittoral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MAZIN</dc:creator>
  <cp:lastModifiedBy>rafed hasan</cp:lastModifiedBy>
  <cp:revision>113</cp:revision>
  <dcterms:created xsi:type="dcterms:W3CDTF">2013-09-30T19:51:24Z</dcterms:created>
  <dcterms:modified xsi:type="dcterms:W3CDTF">2019-09-20T17:41:50Z</dcterms:modified>
</cp:coreProperties>
</file>